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3"/>
  </p:notesMasterIdLst>
  <p:sldIdLst>
    <p:sldId id="256" r:id="rId5"/>
    <p:sldId id="287" r:id="rId6"/>
    <p:sldId id="261" r:id="rId7"/>
    <p:sldId id="280" r:id="rId8"/>
    <p:sldId id="279" r:id="rId9"/>
    <p:sldId id="286" r:id="rId10"/>
    <p:sldId id="285" r:id="rId11"/>
    <p:sldId id="262" r:id="rId12"/>
  </p:sldIdLst>
  <p:sldSz cx="12192000" cy="6858000"/>
  <p:notesSz cx="6858000" cy="9144000"/>
  <p:embeddedFontLst>
    <p:embeddedFont>
      <p:font typeface="Clash Display" panose="020B0604020202020204" charset="0"/>
      <p:regular r:id="rId14"/>
      <p:bold r:id="rId15"/>
    </p:embeddedFont>
    <p:embeddedFont>
      <p:font typeface="Clash Display Medium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1F34"/>
    <a:srgbClr val="4FB9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3"/>
    <p:restoredTop sz="86404"/>
  </p:normalViewPr>
  <p:slideViewPr>
    <p:cSldViewPr snapToGrid="0">
      <p:cViewPr varScale="1">
        <p:scale>
          <a:sx n="71" d="100"/>
          <a:sy n="71" d="100"/>
        </p:scale>
        <p:origin x="235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/Relationships>
</file>

<file path=ppt/media/image2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83D5C-94B4-8240-A09B-0F3DC9CAF279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EDD7C-BBA9-784C-9AEE-51BD32275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77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94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88C22-1835-A6FF-94A8-5B0B2636B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D8A87A-DAAB-32FB-39C6-8E7111C090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528C32-F32C-943B-5B43-5140AB44AB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84FF1D-3F47-202D-557D-5518BA62F3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873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649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5138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935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53300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5911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16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D73BC-D9DD-F194-4FD4-35CE14FFE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BEB1E5-2281-8556-6D31-817F9DDCC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1C38A-1BEF-01F2-8CB2-B89281FEA7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20691-3DE6-D50F-D667-4794B3BCA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9F150-D320-57C3-AAFC-EA5F1AF9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51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DF3D1-80CC-E24C-958D-0682491A7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DFAFB-5120-EDAB-4F6D-6AB86CA806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E5AAE-59D1-4C1A-E883-C935878182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C0693-8F55-1979-D6E6-646E30AB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48A95-7F23-FD5A-4C6A-CB6BAD67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020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BDACBB-E331-C796-4491-A9481F5E49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9E35-9B8C-4DAA-A735-86BBF74C3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5F6CE-7599-F176-2E29-273D01FC68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37DA-4C58-32EE-130C-BEA5FE0F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24608-9256-DC1C-75F8-BC55DFB79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5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2BC6C-52E1-957F-2D89-EA32C18F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D7766-5A04-03B8-21C7-A75D15487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94707-DA57-A562-64F0-C7231B70E3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05340-9996-B6CE-4862-57AB8A0C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5B36B-98E8-7C24-720B-C1C01C294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54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E042E-54B4-54F3-0E27-1580A1CD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CFFB4-2390-72E4-EA40-D28EE958C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9F7F0-2A08-A6AB-C070-2BB10394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A627D-2BB8-9898-A742-BA7B9BDE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EC000-5B49-1473-DF60-CF0DFDD78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98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44750-C429-36D8-2C2F-122110E82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99882-9F51-C052-8944-3658294CFA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5F8EDA-199D-1DE2-C91E-212A90694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497DD-35ED-0A79-733E-13C791C1BE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F2218-5C4B-FC83-986A-783F770A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3E1389-1F25-01FD-22C0-CA632C75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38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459C4-AAB6-6931-4715-58D34DF83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12E09-A8BF-DB3F-5624-9C0F9320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55647-CD01-6BD6-2A08-67C89C9AA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2D45FF-EA75-72FE-B12E-31711879A2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C2BC6-713E-EFA2-E68C-0FB35D4C58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B48A0C-F0BB-FC20-EB4B-BA1611BF00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F2FF5F-3827-32FA-A970-A81E68F4E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A6DD4-BA94-3F5F-BA33-72C9FC38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94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0C8AE-F3DD-548C-9637-78CBD8198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D1BDEB-9165-D05A-4A8D-2D3F3EEC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9D1950-33EC-4A3B-6659-C405D926C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629AF2-A355-2A80-6650-7545E1C27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042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76AD03-743C-E608-0782-768AE88ABC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F036DB-E927-D85B-3296-B605A6D3F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EB2A7-F153-0A6B-BDBC-0FD251909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59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7913-53CE-13FA-D1C7-1E9679C15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57C38-185D-54CA-8977-DE1070CF3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11FB8-2E3C-68FF-2E20-805E36225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92588E-73C3-1756-6E4C-8C9028AE52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30D8C-3E02-C176-72AF-A7A68230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272FF-40BE-31B4-FADA-552AC6EB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23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6E2B7-3E5A-320A-05F8-EBC7E8319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A9C01D-4B51-8308-8E62-AC40AF0A09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6D8DA9-DA04-C7C7-C09C-5B05F08A4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7D245-79F4-60DF-D06D-2F1B504F1D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0C856-6411-2E31-C411-3EBC6491A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58E91-8C0A-E251-93E7-DE7FD36D3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62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916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al Background" descr="Teal Background">
            <a:extLst>
              <a:ext uri="{FF2B5EF4-FFF2-40B4-BE49-F238E27FC236}">
                <a16:creationId xmlns:a16="http://schemas.microsoft.com/office/drawing/2014/main" id="{C30CE2D5-3261-A960-C26C-3314BEEC69C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B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ain Header">
            <a:extLst>
              <a:ext uri="{FF2B5EF4-FFF2-40B4-BE49-F238E27FC236}">
                <a16:creationId xmlns:a16="http://schemas.microsoft.com/office/drawing/2014/main" id="{E901B3A1-1276-9FF2-9A2B-048D986A828E}"/>
              </a:ext>
            </a:extLst>
          </p:cNvPr>
          <p:cNvSpPr txBox="1"/>
          <p:nvPr/>
        </p:nvSpPr>
        <p:spPr>
          <a:xfrm>
            <a:off x="1715589" y="649480"/>
            <a:ext cx="62614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rgbClr val="141F34"/>
                </a:solidFill>
                <a:latin typeface="Clash Display Medium" pitchFamily="2" charset="0"/>
              </a:rPr>
              <a:t>BUS7C3 International Organiational Branding</a:t>
            </a:r>
          </a:p>
        </p:txBody>
      </p:sp>
      <p:sp>
        <p:nvSpPr>
          <p:cNvPr id="9" name="Subheader">
            <a:extLst>
              <a:ext uri="{FF2B5EF4-FFF2-40B4-BE49-F238E27FC236}">
                <a16:creationId xmlns:a16="http://schemas.microsoft.com/office/drawing/2014/main" id="{075DC114-7C7E-AD6B-2947-9160C3AF7658}"/>
              </a:ext>
            </a:extLst>
          </p:cNvPr>
          <p:cNvSpPr txBox="1">
            <a:spLocks/>
          </p:cNvSpPr>
          <p:nvPr/>
        </p:nvSpPr>
        <p:spPr>
          <a:xfrm>
            <a:off x="1611680" y="3837672"/>
            <a:ext cx="5090456" cy="2302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2000" cap="none" spc="-150" normalizeH="0" baseline="0" noProof="0" dirty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Tutorial  </a:t>
            </a:r>
            <a:r>
              <a:rPr lang="en-US" sz="2800" kern="2000" spc="-150" dirty="0">
                <a:solidFill>
                  <a:srgbClr val="141F34"/>
                </a:solidFill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2</a:t>
            </a:r>
            <a:r>
              <a:rPr kumimoji="0" lang="en-US" sz="2800" b="0" i="0" u="none" strike="noStrike" kern="2000" cap="none" spc="-150" normalizeH="0" baseline="0" noProof="0" dirty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 – </a:t>
            </a:r>
            <a:r>
              <a:rPr kumimoji="0" lang="en-GB" sz="2800" b="0" i="0" u="none" strike="noStrike" kern="2000" cap="none" spc="-150" normalizeH="0" baseline="0" noProof="0" dirty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Designing an Effective Branded Social Media Campaign</a:t>
            </a:r>
            <a:endParaRPr kumimoji="0" lang="en-US" sz="2800" b="0" i="0" u="none" strike="noStrike" kern="2000" cap="none" spc="-150" normalizeH="0" baseline="0" noProof="0" dirty="0">
              <a:ln>
                <a:noFill/>
              </a:ln>
              <a:solidFill>
                <a:srgbClr val="141F34"/>
              </a:solidFill>
              <a:effectLst/>
              <a:uLnTx/>
              <a:uFillTx/>
              <a:latin typeface="Clash Display" pitchFamily="2" charset="0"/>
              <a:ea typeface="Inter V Medium" panose="02000503000000020004" pitchFamily="2" charset="0"/>
              <a:cs typeface="Inter V Medium" panose="02000503000000020004" pitchFamily="2" charset="0"/>
            </a:endParaRPr>
          </a:p>
        </p:txBody>
      </p:sp>
      <p:pic>
        <p:nvPicPr>
          <p:cNvPr id="11" name="Picture 10" descr="Orange asbract">
            <a:extLst>
              <a:ext uri="{FF2B5EF4-FFF2-40B4-BE49-F238E27FC236}">
                <a16:creationId xmlns:a16="http://schemas.microsoft.com/office/drawing/2014/main" id="{06B4EA1F-89B8-674E-9B9F-CE90A8D56E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96" r="12326"/>
          <a:stretch/>
        </p:blipFill>
        <p:spPr>
          <a:xfrm>
            <a:off x="8774269" y="0"/>
            <a:ext cx="3417732" cy="4720990"/>
          </a:xfrm>
          <a:prstGeom prst="rect">
            <a:avLst/>
          </a:prstGeom>
        </p:spPr>
      </p:pic>
      <p:pic>
        <p:nvPicPr>
          <p:cNvPr id="12" name="Picture 11" descr="Orange tall tower">
            <a:extLst>
              <a:ext uri="{FF2B5EF4-FFF2-40B4-BE49-F238E27FC236}">
                <a16:creationId xmlns:a16="http://schemas.microsoft.com/office/drawing/2014/main" id="{2ADC2D9A-2048-354E-A399-F1AE398121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4605" y="649480"/>
            <a:ext cx="676364" cy="6208520"/>
          </a:xfrm>
          <a:prstGeom prst="rect">
            <a:avLst/>
          </a:prstGeom>
        </p:spPr>
      </p:pic>
      <p:pic>
        <p:nvPicPr>
          <p:cNvPr id="6" name="Navy Shape Logo" descr="Navy building shape holder">
            <a:extLst>
              <a:ext uri="{FF2B5EF4-FFF2-40B4-BE49-F238E27FC236}">
                <a16:creationId xmlns:a16="http://schemas.microsoft.com/office/drawing/2014/main" id="{D51EDC99-FB8F-E28A-2A3E-6ABFE8665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196" y="2352638"/>
            <a:ext cx="5835804" cy="4505361"/>
          </a:xfrm>
          <a:prstGeom prst="rect">
            <a:avLst/>
          </a:prstGeom>
        </p:spPr>
      </p:pic>
      <p:pic>
        <p:nvPicPr>
          <p:cNvPr id="2" name="White Large Logo" descr="White Wrexham University logo">
            <a:extLst>
              <a:ext uri="{FF2B5EF4-FFF2-40B4-BE49-F238E27FC236}">
                <a16:creationId xmlns:a16="http://schemas.microsoft.com/office/drawing/2014/main" id="{7BBD8E66-F319-5E22-5289-BE85DF184B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990" y="4961420"/>
            <a:ext cx="4084539" cy="90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19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989C4C-DF90-8643-E8EE-D8D3C906E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15E512F5-DB8A-05ED-47F1-9808185EF06D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7C61FF23-C232-DC28-0A0B-18D9D2642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10A9534F-C2C6-5DE4-C72D-FC5E83E8FC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7CCC58EA-3DD0-CDA5-88D3-C1ED07850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Housekeeping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DB14698-B3B7-0BC0-5F1C-F6C6C29A2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106" y="1027906"/>
            <a:ext cx="10515600" cy="4351338"/>
          </a:xfr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During lectures we speak in English only!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Sit in your lecture groups.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phones on silent.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Bring your student IDs – no ID no attendance.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Make sure you are here on time; late comers might not be allowed in, and your attendance will not be registered.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Make sure you attend your allocated lecture group, if you come to the wrong one, you will not get attendance.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When class starts, be quiet unless you are asking a question, or you are participating in a class activity – lecture time is not a time for you to chat with your friends.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eating food in the theatre.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Make sure you clean up after yourselves – after the lecture, pick up any rubbish on the floor and put it in the bins provided.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b="1" dirty="0">
                <a:solidFill>
                  <a:srgbClr val="FF0000"/>
                </a:solidFill>
                <a:latin typeface="Calibri" panose="020F0502020204030204"/>
              </a:rPr>
              <a:t>Please use the bins!</a:t>
            </a:r>
            <a:endParaRPr kumimoji="0" lang="en-GB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4727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Objectives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Understand how branding enhances commercial success and customer engagement.</a:t>
            </a:r>
          </a:p>
          <a:p>
            <a:r>
              <a:rPr lang="en-GB" dirty="0"/>
              <a:t>Learn how to design a social media campaign that reflects branding strategy.</a:t>
            </a:r>
          </a:p>
          <a:p>
            <a:r>
              <a:rPr lang="en-GB" dirty="0"/>
              <a:t>Explore best practices for carousel images, written posts, and strategic justification.</a:t>
            </a:r>
          </a:p>
        </p:txBody>
      </p:sp>
    </p:spTree>
    <p:extLst>
      <p:ext uri="{BB962C8B-B14F-4D97-AF65-F5344CB8AC3E}">
        <p14:creationId xmlns:p14="http://schemas.microsoft.com/office/powerpoint/2010/main" val="4272408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Group question </a:t>
            </a:r>
            <a:br>
              <a:rPr lang="en-GB" dirty="0"/>
            </a:b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do you think makes a good social media campaign? 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Find an example of a campaign that you think is highly effective and explain why you think this with specific examples. 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Bonus point if you can recognise any elements of the campaign that demonstrate the organisation’s focus on customers. 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6946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Begin to plan your campaign 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While doing this exercise ask questions.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Think about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Your brand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you might be able to demonstrate the relationship between branding and commercial drive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Customer focused practices. 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6635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Structure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Branding &amp; Commercial Success (5 min)</a:t>
            </a:r>
          </a:p>
          <a:p>
            <a:r>
              <a:rPr lang="en-GB" dirty="0"/>
              <a:t>The link between branding and business performance.</a:t>
            </a:r>
          </a:p>
          <a:p>
            <a:r>
              <a:rPr lang="en-GB" dirty="0"/>
              <a:t>Case examples of strong branding on social media (Nike, Coca-Cola, Tesla).</a:t>
            </a:r>
          </a:p>
          <a:p>
            <a:pPr marL="0" indent="0">
              <a:buNone/>
            </a:pPr>
            <a:r>
              <a:rPr lang="en-GB" b="1" dirty="0"/>
              <a:t>Developing a Social Media Campaign (5 min)</a:t>
            </a:r>
          </a:p>
          <a:p>
            <a:r>
              <a:rPr lang="en-GB" dirty="0"/>
              <a:t>How to create a visually appealing carousel of images.</a:t>
            </a:r>
          </a:p>
          <a:p>
            <a:r>
              <a:rPr lang="en-GB" dirty="0"/>
              <a:t>Writing a compelling and brand-aligned post.</a:t>
            </a:r>
          </a:p>
          <a:p>
            <a:r>
              <a:rPr lang="en-GB" dirty="0"/>
              <a:t>Choosing the right social media platform for the target audience.</a:t>
            </a:r>
          </a:p>
        </p:txBody>
      </p:sp>
    </p:spTree>
    <p:extLst>
      <p:ext uri="{BB962C8B-B14F-4D97-AF65-F5344CB8AC3E}">
        <p14:creationId xmlns:p14="http://schemas.microsoft.com/office/powerpoint/2010/main" val="2126294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Structure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1176"/>
            <a:ext cx="10515600" cy="4351338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Writing the Strategic Justification Report (5 min)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Explaining why the campaign design choices align with branding strategy.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Using academic research and industry reports to justify the approach.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Common Pitfalls &amp; Best Practices (5 min)</a:t>
            </a:r>
          </a:p>
          <a:p>
            <a:pPr>
              <a:defRPr/>
            </a:pPr>
            <a:r>
              <a:rPr kumimoji="0" lang="en-GB" sz="2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Avoiding generic branding messages.</a:t>
            </a:r>
          </a:p>
          <a:p>
            <a:pPr>
              <a:defRPr/>
            </a:pPr>
            <a:r>
              <a:rPr kumimoji="0" lang="en-GB" sz="2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Ensuring consistency with the brand’s voice and identity.</a:t>
            </a:r>
          </a:p>
          <a:p>
            <a:pPr>
              <a:defRPr/>
            </a:pPr>
            <a:r>
              <a:rPr kumimoji="0" lang="en-GB" sz="2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Utilising customer engagement techniques (hashtags, call-to-actions, influencer partnerships).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1630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descr="Navy background">
            <a:extLst>
              <a:ext uri="{FF2B5EF4-FFF2-40B4-BE49-F238E27FC236}">
                <a16:creationId xmlns:a16="http://schemas.microsoft.com/office/drawing/2014/main" id="{B97B31F7-AAC1-E0E4-B277-2E8C8CCCDB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A504AC-B11A-F9D1-73C7-0F29DE735EF1}"/>
              </a:ext>
            </a:extLst>
          </p:cNvPr>
          <p:cNvSpPr txBox="1"/>
          <p:nvPr/>
        </p:nvSpPr>
        <p:spPr>
          <a:xfrm>
            <a:off x="496389" y="2171357"/>
            <a:ext cx="6261462" cy="7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2400" kern="2000" spc="-150" dirty="0">
                <a:solidFill>
                  <a:srgbClr val="4FB9A8"/>
                </a:solidFill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Any questions?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60CD2A-FEF3-1F38-D057-1042EF95EE7B}"/>
              </a:ext>
            </a:extLst>
          </p:cNvPr>
          <p:cNvSpPr txBox="1"/>
          <p:nvPr/>
        </p:nvSpPr>
        <p:spPr>
          <a:xfrm>
            <a:off x="496389" y="472240"/>
            <a:ext cx="62614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chemeClr val="bg1"/>
                </a:solidFill>
                <a:latin typeface="Clash Display Medium" pitchFamily="2" charset="0"/>
              </a:rPr>
              <a:t>Thank you!</a:t>
            </a:r>
          </a:p>
        </p:txBody>
      </p:sp>
      <p:pic>
        <p:nvPicPr>
          <p:cNvPr id="4" name="Picture 3" descr="White logo">
            <a:extLst>
              <a:ext uri="{FF2B5EF4-FFF2-40B4-BE49-F238E27FC236}">
                <a16:creationId xmlns:a16="http://schemas.microsoft.com/office/drawing/2014/main" id="{1BDE87CF-2929-847B-B5A6-732BD0DFE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5540188"/>
            <a:ext cx="2369491" cy="523031"/>
          </a:xfrm>
          <a:prstGeom prst="rect">
            <a:avLst/>
          </a:prstGeom>
        </p:spPr>
      </p:pic>
      <p:pic>
        <p:nvPicPr>
          <p:cNvPr id="20" name="Picture 19" descr="Orange background shape">
            <a:extLst>
              <a:ext uri="{FF2B5EF4-FFF2-40B4-BE49-F238E27FC236}">
                <a16:creationId xmlns:a16="http://schemas.microsoft.com/office/drawing/2014/main" id="{3D9D99E2-337E-1897-B514-9B7D4C19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3939" b="56382"/>
          <a:stretch/>
        </p:blipFill>
        <p:spPr>
          <a:xfrm>
            <a:off x="5437893" y="1990091"/>
            <a:ext cx="6754108" cy="4867910"/>
          </a:xfrm>
          <a:prstGeom prst="rect">
            <a:avLst/>
          </a:prstGeom>
        </p:spPr>
      </p:pic>
      <p:pic>
        <p:nvPicPr>
          <p:cNvPr id="24" name="Picture 23" descr="Group of students hanging around">
            <a:extLst>
              <a:ext uri="{FF2B5EF4-FFF2-40B4-BE49-F238E27FC236}">
                <a16:creationId xmlns:a16="http://schemas.microsoft.com/office/drawing/2014/main" id="{B884182A-88FE-0CF9-1C3D-FC440FAA05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3628" y="1124150"/>
            <a:ext cx="8578890" cy="57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574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77D17EB858E4BB4FFA17E28B4173A" ma:contentTypeVersion="4" ma:contentTypeDescription="Create a new document." ma:contentTypeScope="" ma:versionID="cfc523aa3dec3be3ef62be456793b544">
  <xsd:schema xmlns:xsd="http://www.w3.org/2001/XMLSchema" xmlns:xs="http://www.w3.org/2001/XMLSchema" xmlns:p="http://schemas.microsoft.com/office/2006/metadata/properties" xmlns:ns2="5418a382-16e9-4b6e-9216-45c260aed3cc" targetNamespace="http://schemas.microsoft.com/office/2006/metadata/properties" ma:root="true" ma:fieldsID="1df7e6edaa7e62b3618a0805b8d257bc" ns2:_="">
    <xsd:import namespace="5418a382-16e9-4b6e-9216-45c260aed3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18a382-16e9-4b6e-9216-45c260aed3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23B5E98-179F-40D5-AA97-D291472737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18a382-16e9-4b6e-9216-45c260aed3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C2465A0-2F52-4678-A96F-FFDBCD5D12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64052A8-9F34-4DBB-BAFA-DB70779932BE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443</Words>
  <Application>Microsoft Office PowerPoint</Application>
  <PresentationFormat>Widescreen</PresentationFormat>
  <Paragraphs>53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Clash Display</vt:lpstr>
      <vt:lpstr>Calibri</vt:lpstr>
      <vt:lpstr>Clash Display Medium</vt:lpstr>
      <vt:lpstr>Office Theme</vt:lpstr>
      <vt:lpstr>PowerPoint Presentation</vt:lpstr>
      <vt:lpstr>Housekeeping</vt:lpstr>
      <vt:lpstr>Objectives</vt:lpstr>
      <vt:lpstr>Group question  </vt:lpstr>
      <vt:lpstr>Begin to plan your campaign </vt:lpstr>
      <vt:lpstr>Structure</vt:lpstr>
      <vt:lpstr>Structure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2431</dc:creator>
  <cp:lastModifiedBy>Esnart Tayali</cp:lastModifiedBy>
  <cp:revision>34</cp:revision>
  <dcterms:created xsi:type="dcterms:W3CDTF">2023-04-21T12:16:35Z</dcterms:created>
  <dcterms:modified xsi:type="dcterms:W3CDTF">2025-07-08T14:32:16Z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0x010100A2B77D17EB858E4BB4FFA17E28B4173A</vt:lpwstr>
  </property>
</Properties>
</file>

<file path=docProps/thumbnail.jpeg>
</file>